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4"/>
  </p:notesMasterIdLst>
  <p:sldIdLst>
    <p:sldId id="256" r:id="rId2"/>
    <p:sldId id="391" r:id="rId3"/>
    <p:sldId id="401" r:id="rId4"/>
    <p:sldId id="375" r:id="rId5"/>
    <p:sldId id="404" r:id="rId6"/>
    <p:sldId id="402" r:id="rId7"/>
    <p:sldId id="403" r:id="rId8"/>
    <p:sldId id="370" r:id="rId9"/>
    <p:sldId id="399" r:id="rId10"/>
    <p:sldId id="400" r:id="rId11"/>
    <p:sldId id="343" r:id="rId12"/>
    <p:sldId id="377" r:id="rId13"/>
    <p:sldId id="378" r:id="rId14"/>
    <p:sldId id="376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90" r:id="rId23"/>
  </p:sldIdLst>
  <p:sldSz cx="12192000" cy="6858000"/>
  <p:notesSz cx="6934200" cy="9118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44D"/>
    <a:srgbClr val="DD550C"/>
    <a:srgbClr val="FF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4" autoAdjust="0"/>
    <p:restoredTop sz="72848" autoAdjust="0"/>
  </p:normalViewPr>
  <p:slideViewPr>
    <p:cSldViewPr>
      <p:cViewPr varScale="1">
        <p:scale>
          <a:sx n="93" d="100"/>
          <a:sy n="93" d="100"/>
        </p:scale>
        <p:origin x="1344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25" y="684213"/>
            <a:ext cx="6076950" cy="3419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30700"/>
            <a:ext cx="508635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62988"/>
            <a:ext cx="3005138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662988"/>
            <a:ext cx="3005137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A5ED838-7CEF-5E43-9B07-AFB1A331F0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87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ADF8D2-378A-7944-A749-53A621119001}" type="slidenum">
              <a:rPr lang="en-US"/>
              <a:pPr/>
              <a:t>1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38" tIns="44425" rIns="90438" bIns="44425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Lecture: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40 minutes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Demo: 10 minutes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1. Project 2 Specification.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docx Preview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the 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documentView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in a new window</a:t>
            </a:r>
            <a:r>
              <a:rPr lang="en-US" dirty="0"/>
              <a:t> 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2. How to build tool chain: The MIPS 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toolchain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for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os161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.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txtPreview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the 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documentView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in a new window</a:t>
            </a:r>
            <a:r>
              <a:rPr lang="en-US" dirty="0"/>
              <a:t> 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3. How to build and run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sys161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.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htmlView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in a new window</a:t>
            </a:r>
            <a:r>
              <a:rPr lang="en-US" dirty="0"/>
              <a:t> 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4.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gdb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.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htm 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in a new window and 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cvs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.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htmView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in a new window</a:t>
            </a:r>
            <a:r>
              <a:rPr lang="en-US" dirty="0"/>
              <a:t> 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5. Configuration file: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sys161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.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confView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in a new window</a:t>
            </a:r>
            <a:r>
              <a:rPr lang="en-US" dirty="0"/>
              <a:t> 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Below, you can find five source code packages:</a:t>
            </a:r>
            <a:r>
              <a:rPr lang="en-US" dirty="0"/>
              <a:t> 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6.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os161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-1.10.tar.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gzView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in a new window</a:t>
            </a:r>
            <a:r>
              <a:rPr lang="en-US" dirty="0"/>
              <a:t> 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7.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cs161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binutils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-1.4.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tarView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in a new window</a:t>
            </a:r>
            <a:r>
              <a:rPr lang="en-US" dirty="0"/>
              <a:t> 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8. Download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cs161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gcc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-1.4.tar from: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https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://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dl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.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dropboxusercontent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/u/24238235/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cs161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gcc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-1.4.tar</a:t>
            </a:r>
            <a:r>
              <a:rPr lang="en-US" dirty="0"/>
              <a:t> 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9. Download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cs161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gdb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-1.4.tar from: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https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://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dl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.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dropboxusercontent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/u/24238235/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cs161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gdb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-1.4.tar</a:t>
            </a:r>
            <a:r>
              <a:rPr lang="en-US" dirty="0"/>
              <a:t> 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10.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sys161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-1.12.tar.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gzView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in a new window</a:t>
            </a:r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27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4213"/>
            <a:ext cx="6076950" cy="341947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619200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15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687144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16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816545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17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057028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18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46396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19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622661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20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184728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21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6296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77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22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</a:rPr>
              <a:t>Command line instructions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effectLst/>
              </a:rPr>
              <a:t>Git global setup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</a:t>
            </a:r>
            <a:r>
              <a:rPr lang="en-US" u="sng" dirty="0">
                <a:solidFill>
                  <a:srgbClr val="000000"/>
                </a:solidFill>
                <a:effectLst/>
              </a:rPr>
              <a:t>config</a:t>
            </a:r>
            <a:r>
              <a:rPr lang="en-US" dirty="0">
                <a:solidFill>
                  <a:srgbClr val="000000"/>
                </a:solidFill>
                <a:effectLst/>
              </a:rPr>
              <a:t> --global </a:t>
            </a:r>
            <a:r>
              <a:rPr lang="en-US" dirty="0" err="1">
                <a:solidFill>
                  <a:srgbClr val="000000"/>
                </a:solidFill>
                <a:effectLst/>
              </a:rPr>
              <a:t>user.name</a:t>
            </a:r>
            <a:r>
              <a:rPr lang="en-US" dirty="0">
                <a:solidFill>
                  <a:srgbClr val="000000"/>
                </a:solidFill>
                <a:effectLst/>
              </a:rPr>
              <a:t> "</a:t>
            </a:r>
            <a:r>
              <a:rPr lang="en-US" u="sng" dirty="0">
                <a:solidFill>
                  <a:srgbClr val="000000"/>
                </a:solidFill>
                <a:effectLst/>
              </a:rPr>
              <a:t>XZQ0001</a:t>
            </a:r>
            <a:r>
              <a:rPr lang="en-US" dirty="0">
                <a:solidFill>
                  <a:srgbClr val="000000"/>
                </a:solidFill>
                <a:effectLst/>
              </a:rPr>
              <a:t>"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</a:t>
            </a:r>
            <a:r>
              <a:rPr lang="en-US" u="sng" dirty="0">
                <a:solidFill>
                  <a:srgbClr val="000000"/>
                </a:solidFill>
                <a:effectLst/>
              </a:rPr>
              <a:t>config</a:t>
            </a:r>
            <a:r>
              <a:rPr lang="en-US" dirty="0">
                <a:solidFill>
                  <a:srgbClr val="000000"/>
                </a:solidFill>
                <a:effectLst/>
              </a:rPr>
              <a:t> --global </a:t>
            </a:r>
            <a:r>
              <a:rPr lang="en-US" dirty="0" err="1">
                <a:solidFill>
                  <a:srgbClr val="000000"/>
                </a:solidFill>
                <a:effectLst/>
              </a:rPr>
              <a:t>user.email</a:t>
            </a:r>
            <a:r>
              <a:rPr lang="en-US" dirty="0">
                <a:solidFill>
                  <a:srgbClr val="000000"/>
                </a:solidFill>
                <a:effectLst/>
              </a:rPr>
              <a:t> "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xqin@auburn</a:t>
            </a:r>
            <a:r>
              <a:rPr lang="en-US" dirty="0" err="1">
                <a:solidFill>
                  <a:srgbClr val="000000"/>
                </a:solidFill>
                <a:effectLst/>
              </a:rPr>
              <a:t>.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edu</a:t>
            </a:r>
            <a:r>
              <a:rPr lang="en-US" dirty="0">
                <a:solidFill>
                  <a:srgbClr val="000000"/>
                </a:solidFill>
                <a:effectLst/>
              </a:rPr>
              <a:t>"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effectLst/>
              </a:rPr>
              <a:t>Create a new repository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clone </a:t>
            </a:r>
            <a:r>
              <a:rPr lang="en-US" u="sng" dirty="0">
                <a:solidFill>
                  <a:srgbClr val="000000"/>
                </a:solidFill>
                <a:effectLst/>
              </a:rPr>
              <a:t>https</a:t>
            </a:r>
            <a:r>
              <a:rPr lang="en-US" dirty="0">
                <a:solidFill>
                  <a:srgbClr val="000000"/>
                </a:solidFill>
                <a:effectLst/>
              </a:rPr>
              <a:t>://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gitlab</a:t>
            </a:r>
            <a:r>
              <a:rPr lang="en-US" dirty="0" err="1">
                <a:solidFill>
                  <a:srgbClr val="000000"/>
                </a:solidFill>
                <a:effectLst/>
              </a:rPr>
              <a:t>.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eng</a:t>
            </a:r>
            <a:r>
              <a:rPr lang="en-US" dirty="0" err="1">
                <a:solidFill>
                  <a:srgbClr val="000000"/>
                </a:solidFill>
                <a:effectLst/>
              </a:rPr>
              <a:t>.auburn.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edu</a:t>
            </a:r>
            <a:r>
              <a:rPr lang="en-US" dirty="0">
                <a:solidFill>
                  <a:srgbClr val="000000"/>
                </a:solidFill>
                <a:effectLst/>
              </a:rPr>
              <a:t>/</a:t>
            </a:r>
            <a:r>
              <a:rPr lang="en-US" u="sng" dirty="0">
                <a:solidFill>
                  <a:srgbClr val="000000"/>
                </a:solidFill>
                <a:effectLst/>
              </a:rPr>
              <a:t>XZQ0001</a:t>
            </a:r>
            <a:r>
              <a:rPr lang="en-US" dirty="0">
                <a:solidFill>
                  <a:srgbClr val="000000"/>
                </a:solidFill>
                <a:effectLst/>
              </a:rPr>
              <a:t>/</a:t>
            </a:r>
            <a:r>
              <a:rPr lang="en-US" u="sng" dirty="0">
                <a:solidFill>
                  <a:srgbClr val="000000"/>
                </a:solidFill>
                <a:effectLst/>
              </a:rPr>
              <a:t>second_os161</a:t>
            </a:r>
            <a:r>
              <a:rPr lang="en-US" dirty="0">
                <a:solidFill>
                  <a:srgbClr val="000000"/>
                </a:solidFill>
                <a:effectLst/>
              </a:rPr>
              <a:t>.git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cd </a:t>
            </a:r>
            <a:r>
              <a:rPr lang="en-US" u="sng" dirty="0">
                <a:solidFill>
                  <a:srgbClr val="000000"/>
                </a:solidFill>
                <a:effectLst/>
              </a:rPr>
              <a:t>second_os161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touch 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README</a:t>
            </a:r>
            <a:r>
              <a:rPr lang="en-US" dirty="0" err="1">
                <a:solidFill>
                  <a:srgbClr val="000000"/>
                </a:solidFill>
                <a:effectLst/>
              </a:rPr>
              <a:t>.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md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add 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README</a:t>
            </a:r>
            <a:r>
              <a:rPr lang="en-US" dirty="0" err="1">
                <a:solidFill>
                  <a:srgbClr val="000000"/>
                </a:solidFill>
                <a:effectLst/>
              </a:rPr>
              <a:t>.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md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commit -m "add </a:t>
            </a:r>
            <a:r>
              <a:rPr lang="en-US" u="sng" dirty="0">
                <a:solidFill>
                  <a:srgbClr val="000000"/>
                </a:solidFill>
                <a:effectLst/>
              </a:rPr>
              <a:t>README</a:t>
            </a:r>
            <a:r>
              <a:rPr lang="en-US" dirty="0">
                <a:solidFill>
                  <a:srgbClr val="000000"/>
                </a:solidFill>
                <a:effectLst/>
              </a:rPr>
              <a:t>"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push -u origin master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effectLst/>
              </a:rPr>
              <a:t>Existing folder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cd 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existing_folder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init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remote add origin </a:t>
            </a:r>
            <a:r>
              <a:rPr lang="en-US" u="sng" dirty="0">
                <a:solidFill>
                  <a:srgbClr val="000000"/>
                </a:solidFill>
                <a:effectLst/>
              </a:rPr>
              <a:t>https</a:t>
            </a:r>
            <a:r>
              <a:rPr lang="en-US" dirty="0">
                <a:solidFill>
                  <a:srgbClr val="000000"/>
                </a:solidFill>
                <a:effectLst/>
              </a:rPr>
              <a:t>://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gitlab</a:t>
            </a:r>
            <a:r>
              <a:rPr lang="en-US" dirty="0" err="1">
                <a:solidFill>
                  <a:srgbClr val="000000"/>
                </a:solidFill>
                <a:effectLst/>
              </a:rPr>
              <a:t>.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eng</a:t>
            </a:r>
            <a:r>
              <a:rPr lang="en-US" dirty="0" err="1">
                <a:solidFill>
                  <a:srgbClr val="000000"/>
                </a:solidFill>
                <a:effectLst/>
              </a:rPr>
              <a:t>.auburn.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edu</a:t>
            </a:r>
            <a:r>
              <a:rPr lang="en-US" dirty="0">
                <a:solidFill>
                  <a:srgbClr val="000000"/>
                </a:solidFill>
                <a:effectLst/>
              </a:rPr>
              <a:t>/</a:t>
            </a:r>
            <a:r>
              <a:rPr lang="en-US" u="sng" dirty="0">
                <a:solidFill>
                  <a:srgbClr val="000000"/>
                </a:solidFill>
                <a:effectLst/>
              </a:rPr>
              <a:t>XZQ0001</a:t>
            </a:r>
            <a:r>
              <a:rPr lang="en-US" dirty="0">
                <a:solidFill>
                  <a:srgbClr val="000000"/>
                </a:solidFill>
                <a:effectLst/>
              </a:rPr>
              <a:t>/</a:t>
            </a:r>
            <a:r>
              <a:rPr lang="en-US" u="sng" dirty="0">
                <a:solidFill>
                  <a:srgbClr val="000000"/>
                </a:solidFill>
                <a:effectLst/>
              </a:rPr>
              <a:t>second_os161</a:t>
            </a:r>
            <a:r>
              <a:rPr lang="en-US" dirty="0">
                <a:solidFill>
                  <a:srgbClr val="000000"/>
                </a:solidFill>
                <a:effectLst/>
              </a:rPr>
              <a:t>.git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add .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commit -m "Initial commit"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push -u origin master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effectLst/>
              </a:rPr>
              <a:t>Existing Git repository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cd 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existing_repo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remote rename origin old-origin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git remote add origin </a:t>
            </a:r>
            <a:r>
              <a:rPr lang="en-US" u="sng" dirty="0">
                <a:solidFill>
                  <a:srgbClr val="000000"/>
                </a:solidFill>
                <a:effectLst/>
              </a:rPr>
              <a:t>https</a:t>
            </a:r>
            <a:r>
              <a:rPr lang="en-US" dirty="0">
                <a:solidFill>
                  <a:srgbClr val="000000"/>
                </a:solidFill>
                <a:effectLst/>
              </a:rPr>
              <a:t>://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gitlab</a:t>
            </a:r>
            <a:r>
              <a:rPr lang="en-US" dirty="0" err="1">
                <a:solidFill>
                  <a:srgbClr val="000000"/>
                </a:solidFill>
                <a:effectLst/>
              </a:rPr>
              <a:t>.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eng</a:t>
            </a:r>
            <a:r>
              <a:rPr lang="en-US" dirty="0" err="1">
                <a:solidFill>
                  <a:srgbClr val="000000"/>
                </a:solidFill>
                <a:effectLst/>
              </a:rPr>
              <a:t>.auburn.</a:t>
            </a:r>
            <a:r>
              <a:rPr lang="en-US" u="sng" dirty="0" err="1">
                <a:solidFill>
                  <a:srgbClr val="000000"/>
                </a:solidFill>
                <a:effectLst/>
              </a:rPr>
              <a:t>edu</a:t>
            </a:r>
            <a:r>
              <a:rPr lang="en-US">
                <a:solidFill>
                  <a:srgbClr val="000000"/>
                </a:solidFill>
                <a:effectLst/>
              </a:rPr>
              <a:t>/</a:t>
            </a:r>
            <a:r>
              <a:rPr lang="en-US" u="sng">
                <a:solidFill>
                  <a:srgbClr val="000000"/>
                </a:solidFill>
                <a:effectLst/>
              </a:rPr>
              <a:t>XZQ0001</a:t>
            </a:r>
            <a:r>
              <a:rPr lang="en-US">
                <a:solidFill>
                  <a:srgbClr val="000000"/>
                </a:solidFill>
                <a:effectLst/>
              </a:rPr>
              <a:t>/</a:t>
            </a:r>
            <a:r>
              <a:rPr lang="en-US" u="sng">
                <a:solidFill>
                  <a:srgbClr val="000000"/>
                </a:solidFill>
                <a:effectLst/>
              </a:rPr>
              <a:t>second_os161</a:t>
            </a:r>
            <a:r>
              <a:rPr lang="en-US">
                <a:solidFill>
                  <a:srgbClr val="000000"/>
                </a:solidFill>
                <a:effectLst/>
              </a:rPr>
              <a:t>.git</a:t>
            </a:r>
            <a:r>
              <a:rPr lang="en-US"/>
              <a:t> </a:t>
            </a:r>
            <a:r>
              <a:rPr lang="en-US">
                <a:solidFill>
                  <a:srgbClr val="000000"/>
                </a:solidFill>
                <a:effectLst/>
              </a:rPr>
              <a:t>git push -u origin --all</a:t>
            </a:r>
            <a:r>
              <a:rPr lang="en-US"/>
              <a:t> </a:t>
            </a:r>
            <a:r>
              <a:rPr lang="en-US">
                <a:solidFill>
                  <a:srgbClr val="000000"/>
                </a:solidFill>
                <a:effectLst/>
              </a:rPr>
              <a:t>git push -u origin --tags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67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8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Project</a:t>
            </a:r>
            <a:r>
              <a:rPr lang="zh-CN" altLang="en-US" baseline="0" dirty="0">
                <a:latin typeface="Times New Roman" charset="0"/>
                <a:ea typeface="宋体" charset="0"/>
                <a:cs typeface="宋体" charset="0"/>
              </a:rPr>
              <a:t> </a:t>
            </a:r>
            <a:r>
              <a:rPr lang="en-US" altLang="zh-CN" baseline="0" dirty="0">
                <a:latin typeface="Times New Roman" charset="0"/>
                <a:ea typeface="宋体" charset="0"/>
                <a:cs typeface="宋体" charset="0"/>
              </a:rPr>
              <a:t>specification</a:t>
            </a:r>
            <a:r>
              <a:rPr lang="zh-CN" altLang="en-US" baseline="0" dirty="0">
                <a:latin typeface="Times New Roman" charset="0"/>
                <a:ea typeface="宋体" charset="0"/>
                <a:cs typeface="宋体" charset="0"/>
              </a:rPr>
              <a:t> </a:t>
            </a:r>
            <a:r>
              <a:rPr lang="en-US" altLang="zh-CN" baseline="0" dirty="0">
                <a:latin typeface="Times New Roman" charset="0"/>
                <a:ea typeface="宋体" charset="0"/>
                <a:cs typeface="宋体" charset="0"/>
              </a:rPr>
              <a:t>Section</a:t>
            </a:r>
            <a:r>
              <a:rPr lang="zh-CN" altLang="en-US" baseline="0" dirty="0">
                <a:latin typeface="Times New Roman" charset="0"/>
                <a:ea typeface="宋体" charset="0"/>
                <a:cs typeface="宋体" charset="0"/>
              </a:rPr>
              <a:t> </a:t>
            </a:r>
            <a:r>
              <a:rPr lang="en-US" altLang="zh-CN" baseline="0" dirty="0">
                <a:latin typeface="Times New Roman" charset="0"/>
                <a:ea typeface="宋体" charset="0"/>
                <a:cs typeface="宋体" charset="0"/>
              </a:rPr>
              <a:t>4.2</a:t>
            </a:r>
            <a:r>
              <a:rPr lang="zh-CN" altLang="en-US" baseline="0" dirty="0">
                <a:latin typeface="Times New Roman" charset="0"/>
                <a:ea typeface="宋体" charset="0"/>
                <a:cs typeface="宋体" charset="0"/>
              </a:rPr>
              <a:t> </a:t>
            </a:r>
            <a:r>
              <a:rPr lang="en-US" altLang="zh-CN" baseline="0" dirty="0">
                <a:latin typeface="Times New Roman" charset="0"/>
                <a:ea typeface="宋体" charset="0"/>
                <a:cs typeface="宋体" charset="0"/>
              </a:rPr>
              <a:t>was</a:t>
            </a:r>
            <a:r>
              <a:rPr lang="zh-CN" altLang="en-US" baseline="0" dirty="0">
                <a:latin typeface="Times New Roman" charset="0"/>
                <a:ea typeface="宋体" charset="0"/>
                <a:cs typeface="宋体" charset="0"/>
              </a:rPr>
              <a:t> </a:t>
            </a:r>
            <a:r>
              <a:rPr lang="en-US" altLang="zh-CN" baseline="0" dirty="0">
                <a:latin typeface="Times New Roman" charset="0"/>
                <a:ea typeface="宋体" charset="0"/>
                <a:cs typeface="宋体" charset="0"/>
              </a:rPr>
              <a:t>updated.</a:t>
            </a:r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994583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29E3561-A449-4B4C-BDF8-B9A862AF932B}" type="slidenum">
              <a:rPr lang="en-US"/>
              <a:pPr/>
              <a:t>11</a:t>
            </a:fld>
            <a:endParaRPr lang="en-US"/>
          </a:p>
        </p:txBody>
      </p:sp>
      <p:sp>
        <p:nvSpPr>
          <p:cNvPr id="5325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69938" y="876300"/>
            <a:ext cx="5394325" cy="3035300"/>
          </a:xfrm>
          <a:solidFill>
            <a:srgbClr val="FFFFFF"/>
          </a:solidFill>
          <a:ln/>
        </p:spPr>
      </p:sp>
      <p:sp>
        <p:nvSpPr>
          <p:cNvPr id="5325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23925" y="4332288"/>
            <a:ext cx="5086350" cy="41036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1939" tIns="40970" rIns="81939" bIns="40970"/>
          <a:lstStyle/>
          <a:p>
            <a:r>
              <a:rPr lang="en-US">
                <a:latin typeface="Times New Roman" charset="0"/>
              </a:rPr>
              <a:t>Teach students how to take notes.</a:t>
            </a:r>
          </a:p>
        </p:txBody>
      </p:sp>
    </p:spTree>
    <p:extLst>
      <p:ext uri="{BB962C8B-B14F-4D97-AF65-F5344CB8AC3E}">
        <p14:creationId xmlns:p14="http://schemas.microsoft.com/office/powerpoint/2010/main" val="2098197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29E3561-A449-4B4C-BDF8-B9A862AF932B}" type="slidenum">
              <a:rPr lang="en-US"/>
              <a:pPr/>
              <a:t>12</a:t>
            </a:fld>
            <a:endParaRPr lang="en-US"/>
          </a:p>
        </p:txBody>
      </p:sp>
      <p:sp>
        <p:nvSpPr>
          <p:cNvPr id="5325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69938" y="876300"/>
            <a:ext cx="5394325" cy="3035300"/>
          </a:xfrm>
          <a:solidFill>
            <a:srgbClr val="FFFFFF"/>
          </a:solidFill>
          <a:ln/>
        </p:spPr>
      </p:sp>
      <p:sp>
        <p:nvSpPr>
          <p:cNvPr id="5325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23925" y="4332288"/>
            <a:ext cx="5086350" cy="41036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1939" tIns="40970" rIns="81939" bIns="40970"/>
          <a:lstStyle/>
          <a:p>
            <a:r>
              <a:rPr lang="en-US">
                <a:latin typeface="Times New Roman" charset="0"/>
              </a:rPr>
              <a:t>Teach students how to take notes.</a:t>
            </a:r>
          </a:p>
        </p:txBody>
      </p:sp>
    </p:spTree>
    <p:extLst>
      <p:ext uri="{BB962C8B-B14F-4D97-AF65-F5344CB8AC3E}">
        <p14:creationId xmlns:p14="http://schemas.microsoft.com/office/powerpoint/2010/main" val="579608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29E3561-A449-4B4C-BDF8-B9A862AF932B}" type="slidenum">
              <a:rPr lang="en-US"/>
              <a:pPr/>
              <a:t>13</a:t>
            </a:fld>
            <a:endParaRPr lang="en-US"/>
          </a:p>
        </p:txBody>
      </p:sp>
      <p:sp>
        <p:nvSpPr>
          <p:cNvPr id="5325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69938" y="876300"/>
            <a:ext cx="5394325" cy="3035300"/>
          </a:xfrm>
          <a:solidFill>
            <a:srgbClr val="FFFFFF"/>
          </a:solidFill>
          <a:ln/>
        </p:spPr>
      </p:sp>
      <p:sp>
        <p:nvSpPr>
          <p:cNvPr id="5325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23925" y="4332288"/>
            <a:ext cx="5086350" cy="41036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1939" tIns="40970" rIns="81939" bIns="40970"/>
          <a:lstStyle/>
          <a:p>
            <a:r>
              <a:rPr lang="en-US">
                <a:latin typeface="Times New Roman" charset="0"/>
              </a:rPr>
              <a:t>Teach students how to take notes.</a:t>
            </a:r>
          </a:p>
        </p:txBody>
      </p:sp>
    </p:spTree>
    <p:extLst>
      <p:ext uri="{BB962C8B-B14F-4D97-AF65-F5344CB8AC3E}">
        <p14:creationId xmlns:p14="http://schemas.microsoft.com/office/powerpoint/2010/main" val="493278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29E3561-A449-4B4C-BDF8-B9A862AF932B}" type="slidenum">
              <a:rPr lang="en-US"/>
              <a:pPr/>
              <a:t>14</a:t>
            </a:fld>
            <a:endParaRPr lang="en-US"/>
          </a:p>
        </p:txBody>
      </p:sp>
      <p:sp>
        <p:nvSpPr>
          <p:cNvPr id="5325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69938" y="876300"/>
            <a:ext cx="5394325" cy="3035300"/>
          </a:xfrm>
          <a:solidFill>
            <a:srgbClr val="FFFFFF"/>
          </a:solidFill>
          <a:ln/>
        </p:spPr>
      </p:sp>
      <p:sp>
        <p:nvSpPr>
          <p:cNvPr id="5325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23925" y="4332288"/>
            <a:ext cx="5086350" cy="41036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1939" tIns="40970" rIns="81939" bIns="40970"/>
          <a:lstStyle/>
          <a:p>
            <a:r>
              <a:rPr lang="en-US">
                <a:latin typeface="Times New Roman" charset="0"/>
              </a:rPr>
              <a:t>Teach students how to take notes.</a:t>
            </a:r>
          </a:p>
        </p:txBody>
      </p:sp>
    </p:spTree>
    <p:extLst>
      <p:ext uri="{BB962C8B-B14F-4D97-AF65-F5344CB8AC3E}">
        <p14:creationId xmlns:p14="http://schemas.microsoft.com/office/powerpoint/2010/main" val="1248384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13FDC-CDB6-0145-BBEC-8B9E418D67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3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939A6A-E21D-7C4D-8E7C-17C74E5611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3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AED4AA-CCA7-A748-9E0B-836427D4D7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1DD708-9C6C-BC4A-8ACC-1131D652BA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6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BAC1BF-448E-0748-97C4-07AE073AA6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5C63ED-CA33-F643-8D2C-9CC1229B0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9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E81F73-168E-DF47-86CE-65001EABF1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46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B741D-3059-9749-806A-40E1FE40CF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4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AF5B0-A05E-724A-87E2-3CBAB181D8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91192-082C-A54D-8443-EA5BFC04DE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DF99E-117A-804D-9AE1-0148B167FF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07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DDDDDD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GCOE V 158 289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fld id="{0D8BB033-354E-3D4A-AAF6-66DED48618B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3200">
          <a:solidFill>
            <a:srgbClr val="00068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800">
          <a:solidFill>
            <a:srgbClr val="00068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2400">
          <a:solidFill>
            <a:srgbClr val="00068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000">
          <a:solidFill>
            <a:srgbClr val="00068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2F26D0F-7787-5C4C-99BF-4744DE7C3B5B}" type="slidenum">
              <a:rPr lang="en-US" sz="1400">
                <a:latin typeface="Arial" charset="0"/>
              </a:rPr>
              <a:pPr eaLnBrk="1" hangingPunct="1"/>
              <a:t>1</a:t>
            </a:fld>
            <a:endParaRPr lang="en-US" sz="1400">
              <a:latin typeface="Arial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914400"/>
            <a:ext cx="8077200" cy="28194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COMP 3500 </a:t>
            </a:r>
            <a:b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Introduction to Operating Systems</a:t>
            </a:r>
            <a:b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br>
              <a:rPr lang="en-US" altLang="zh-CN" sz="41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Project 2 – An Introduction to OS/161</a:t>
            </a:r>
            <a:b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How to Compile OS/161</a:t>
            </a: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3581400" y="4495800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Calibri" charset="0"/>
                <a:ea typeface="宋体" charset="0"/>
              </a:rPr>
              <a:t>Dr. Xiao Qin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</a:rPr>
              <a:t>Auburn University</a:t>
            </a:r>
            <a:b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</a:rPr>
            </a:b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</a:rPr>
              <a:t>http://</a:t>
            </a: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</a:rPr>
              <a:t>www.eng.auburn.edu</a:t>
            </a: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</a:rPr>
              <a:t>/~</a:t>
            </a: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</a:rPr>
              <a:t>xqin</a:t>
            </a:r>
            <a:endParaRPr lang="en-US" sz="2400" i="1" dirty="0">
              <a:solidFill>
                <a:schemeClr val="accent2"/>
              </a:solidFill>
              <a:latin typeface="Calibri" charset="0"/>
              <a:ea typeface="宋体" charset="0"/>
            </a:endParaRPr>
          </a:p>
          <a:p>
            <a:pPr algn="ctr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</a:rPr>
              <a:t>xqin@auburn.edu</a:t>
            </a:r>
            <a:endParaRPr lang="en-US" altLang="zh-CN" sz="2400" i="1" dirty="0">
              <a:solidFill>
                <a:schemeClr val="accent2"/>
              </a:solidFill>
              <a:latin typeface="Calibri" charset="0"/>
              <a:ea typeface="宋体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533400" y="6305550"/>
            <a:ext cx="838200" cy="476250"/>
          </a:xfrm>
        </p:spPr>
        <p:txBody>
          <a:bodyPr/>
          <a:lstStyle/>
          <a:p>
            <a:fld id="{0C4AF5B0-A05E-724A-87E2-3CBAB181D8A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34000" y="990600"/>
            <a:ext cx="1371600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</a:rPr>
              <a:t>/cs161</a:t>
            </a:r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2286000" y="228600"/>
            <a:ext cx="76962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9pPr>
          </a:lstStyle>
          <a:p>
            <a:r>
              <a:rPr lang="en-US" kern="0" dirty="0">
                <a:latin typeface="Calibri" panose="020F0502020204030204" pitchFamily="34" charset="0"/>
              </a:rPr>
              <a:t>Source Code Tree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3800" y="1828800"/>
            <a:ext cx="1371600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</a:rPr>
              <a:t>src</a:t>
            </a:r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62800" y="1828800"/>
            <a:ext cx="1371600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/root</a:t>
            </a:r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28800" y="2743200"/>
            <a:ext cx="1371600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</a:rPr>
              <a:t>/kern</a:t>
            </a:r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48200" y="2752241"/>
            <a:ext cx="1371600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/include</a:t>
            </a:r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77200" y="2743200"/>
            <a:ext cx="1905000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sys161 (bin)</a:t>
            </a:r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43000" y="3846512"/>
            <a:ext cx="1371600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</a:rPr>
              <a:t>/</a:t>
            </a:r>
            <a:r>
              <a:rPr lang="en-US" dirty="0" err="1">
                <a:latin typeface="Calibri" panose="020F0502020204030204" pitchFamily="34" charset="0"/>
              </a:rPr>
              <a:t>conf</a:t>
            </a:r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124200" y="3846512"/>
            <a:ext cx="1371600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/compile</a:t>
            </a:r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20858" y="4949824"/>
            <a:ext cx="1746142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</a:rPr>
              <a:t>ASST0 (file)</a:t>
            </a:r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59258" y="4949824"/>
            <a:ext cx="1746142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/ASST0 (</a:t>
            </a:r>
            <a:r>
              <a:rPr lang="en-US" dirty="0" err="1">
                <a:latin typeface="Calibri" panose="020F0502020204030204" pitchFamily="34" charset="0"/>
              </a:rPr>
              <a:t>dir</a:t>
            </a:r>
            <a:r>
              <a:rPr lang="en-US" dirty="0">
                <a:latin typeface="Calibri" panose="020F0502020204030204" pitchFamily="34" charset="0"/>
              </a:rPr>
              <a:t>)</a:t>
            </a:r>
            <a:endParaRPr lang="hu-HU" dirty="0">
              <a:latin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359258" y="5943600"/>
            <a:ext cx="1746142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alibri" panose="020F0502020204030204" pitchFamily="34" charset="0"/>
              </a:rPr>
              <a:t>makefile</a:t>
            </a:r>
            <a:endParaRPr lang="hu-HU" dirty="0">
              <a:latin typeface="Calibri" panose="020F050202020403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5029200" y="1600200"/>
            <a:ext cx="304800" cy="2286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705600" y="1600200"/>
            <a:ext cx="457200" cy="2286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229600" y="2444858"/>
            <a:ext cx="457200" cy="29834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200400" y="2438400"/>
            <a:ext cx="533400" cy="3048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118315" y="2444858"/>
            <a:ext cx="368085" cy="29834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8" idx="0"/>
          </p:cNvCxnSpPr>
          <p:nvPr/>
        </p:nvCxnSpPr>
        <p:spPr>
          <a:xfrm flipH="1">
            <a:off x="1828800" y="3363133"/>
            <a:ext cx="609600" cy="483379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857500" y="3363133"/>
            <a:ext cx="609600" cy="483379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1" idx="0"/>
          </p:cNvCxnSpPr>
          <p:nvPr/>
        </p:nvCxnSpPr>
        <p:spPr>
          <a:xfrm>
            <a:off x="3865536" y="4456112"/>
            <a:ext cx="366793" cy="49371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22" idx="0"/>
          </p:cNvCxnSpPr>
          <p:nvPr/>
        </p:nvCxnSpPr>
        <p:spPr>
          <a:xfrm>
            <a:off x="4232329" y="5559424"/>
            <a:ext cx="0" cy="384176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8" idx="2"/>
            <a:endCxn id="20" idx="0"/>
          </p:cNvCxnSpPr>
          <p:nvPr/>
        </p:nvCxnSpPr>
        <p:spPr>
          <a:xfrm flipH="1">
            <a:off x="1793929" y="4456112"/>
            <a:ext cx="34871" cy="49371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72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457200"/>
            <a:ext cx="7696200" cy="685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Build the Tool Chain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1600200"/>
            <a:ext cx="8153400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%cd ~/cs161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vfxz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cs161-binutils-1.5.tar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%cd cs161-binutils-1.5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%./toolbuild.sh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457200"/>
            <a:ext cx="7696200" cy="685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Build the Cross Compiler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1600200"/>
            <a:ext cx="8153400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%cd ~/cs161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%tar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vfxz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cs161-gcc-1.5.tar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%cd cs161-gcc-1.5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%./toolbuild.sh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215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457200"/>
            <a:ext cx="7696200" cy="685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Build the Special </a:t>
            </a:r>
            <a:r>
              <a:rPr lang="en-US" dirty="0" err="1">
                <a:latin typeface="Calibri" panose="020F0502020204030204" pitchFamily="34" charset="0"/>
              </a:rPr>
              <a:t>gdb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1600200"/>
            <a:ext cx="8153400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%cd ~/cs161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%tar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vfxz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cs161-gdb-1.5.tar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%cd cs161-gdb-1.5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%./toolbuild.sh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262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457200"/>
            <a:ext cx="7696200" cy="685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Build the sys161 Emulator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1600200"/>
            <a:ext cx="8153400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%cd ~/cs161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vfxz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sys161-1.14.tar.gz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%cd sys161-1.14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%./configure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mipseb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%make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%make install</a:t>
            </a:r>
          </a:p>
        </p:txBody>
      </p:sp>
    </p:spTree>
    <p:extLst>
      <p:ext uri="{BB962C8B-B14F-4D97-AF65-F5344CB8AC3E}">
        <p14:creationId xmlns:p14="http://schemas.microsoft.com/office/powerpoint/2010/main" val="3838618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228600"/>
            <a:ext cx="7448550" cy="9144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panose="020F0502020204030204" pitchFamily="34" charset="0"/>
              </a:rPr>
              <a:t>A Tool for Code Reading</a:t>
            </a:r>
            <a:endParaRPr lang="en-US" altLang="zh-CN" dirty="0">
              <a:latin typeface="Calibri" panose="020F0502020204030204" pitchFamily="34" charset="0"/>
              <a:ea typeface="宋体" charset="0"/>
              <a:cs typeface="宋体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143000"/>
            <a:ext cx="9905999" cy="52578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0" lvl="0" indent="0">
              <a:buNone/>
            </a:pPr>
            <a:r>
              <a:rPr lang="en-US" dirty="0">
                <a:latin typeface="Calibri" panose="020F0502020204030204" pitchFamily="34" charset="0"/>
              </a:rPr>
              <a:t>You must learn how to use 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dirty="0">
                <a:latin typeface="Calibri" panose="020F0502020204030204" pitchFamily="34" charset="0"/>
              </a:rPr>
              <a:t>” to improve your source code reading skill. </a:t>
            </a:r>
          </a:p>
          <a:p>
            <a:pPr lvl="0"/>
            <a:endParaRPr lang="en-US" dirty="0">
              <a:latin typeface="Calibri" panose="020F0502020204030204" pitchFamily="34" charset="0"/>
            </a:endParaRPr>
          </a:p>
          <a:p>
            <a:pPr marL="800100" lvl="2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–r “stack” .</a:t>
            </a:r>
          </a:p>
          <a:p>
            <a:pPr marL="800100" lvl="2" indent="0">
              <a:buNone/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buNone/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“stack” *.h</a:t>
            </a:r>
          </a:p>
          <a:p>
            <a:pPr marL="800100" lvl="2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buNone/>
            </a:pPr>
            <a:endParaRPr lang="en-US" sz="2800" dirty="0">
              <a:latin typeface="Calibri" panose="020F0502020204030204" pitchFamily="34" charset="0"/>
            </a:endParaRPr>
          </a:p>
          <a:p>
            <a:pPr marL="800100" lvl="2" indent="0">
              <a:buNone/>
            </a:pPr>
            <a:endParaRPr lang="en-US" sz="2800" dirty="0">
              <a:latin typeface="Calibri" panose="020F0502020204030204" pitchFamily="34" charset="0"/>
            </a:endParaRPr>
          </a:p>
          <a:p>
            <a:pPr marL="800100" lvl="2" indent="0">
              <a:buNone/>
            </a:pPr>
            <a:endParaRPr lang="en-US" sz="2800" dirty="0">
              <a:latin typeface="Calibri" panose="020F0502020204030204" pitchFamily="34" charset="0"/>
            </a:endParaRPr>
          </a:p>
          <a:p>
            <a:pPr marL="514350" indent="-514350"/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08768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304800"/>
            <a:ext cx="9277350" cy="9144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Exercise: </a:t>
            </a:r>
            <a:r>
              <a:rPr lang="en-US" dirty="0">
                <a:latin typeface="Calibri" panose="020F0502020204030204" pitchFamily="34" charset="0"/>
              </a:rPr>
              <a:t>Code Reading: An Example</a:t>
            </a:r>
            <a:endParaRPr lang="en-US" altLang="zh-CN" dirty="0">
              <a:latin typeface="Calibri" panose="020F0502020204030204" pitchFamily="34" charset="0"/>
              <a:ea typeface="宋体" charset="0"/>
              <a:cs typeface="宋体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219200"/>
            <a:ext cx="10134600" cy="51816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</a:rPr>
              <a:t>2. What bus/busses does OS/161 support?</a:t>
            </a:r>
          </a:p>
          <a:p>
            <a:pPr marL="40005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3600" dirty="0">
                <a:latin typeface="Calibri" panose="020F0502020204030204" pitchFamily="34" charset="0"/>
              </a:rPr>
              <a:t>You must search the source code using the most </a:t>
            </a:r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</a:rPr>
              <a:t>appropriate keywords</a:t>
            </a:r>
          </a:p>
          <a:p>
            <a:pPr marL="800100" lvl="2" indent="0">
              <a:buNone/>
            </a:pPr>
            <a:endParaRPr lang="en-US" sz="2800" dirty="0">
              <a:latin typeface="Calibri" panose="020F0502020204030204" pitchFamily="34" charset="0"/>
            </a:endParaRPr>
          </a:p>
          <a:p>
            <a:pPr marL="800100" lvl="2" indent="0">
              <a:buNone/>
            </a:pPr>
            <a:endParaRPr lang="en-US" sz="2800" dirty="0">
              <a:latin typeface="Calibri" panose="020F0502020204030204" pitchFamily="34" charset="0"/>
            </a:endParaRPr>
          </a:p>
          <a:p>
            <a:pPr marL="514350" indent="-514350"/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2514600"/>
            <a:ext cx="9829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1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%cd ~/cs161/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/kern/arch/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mips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mips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‘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’ *.c</a:t>
            </a:r>
          </a:p>
        </p:txBody>
      </p:sp>
    </p:spTree>
    <p:extLst>
      <p:ext uri="{BB962C8B-B14F-4D97-AF65-F5344CB8AC3E}">
        <p14:creationId xmlns:p14="http://schemas.microsoft.com/office/powerpoint/2010/main" val="12183911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381000"/>
            <a:ext cx="7448550" cy="9144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panose="020F0502020204030204" pitchFamily="34" charset="0"/>
              </a:rPr>
              <a:t>Building a Kernel </a:t>
            </a:r>
            <a:endParaRPr lang="en-US" altLang="zh-CN" dirty="0">
              <a:latin typeface="Calibri" panose="020F0502020204030204" pitchFamily="34" charset="0"/>
              <a:ea typeface="宋体" charset="0"/>
              <a:cs typeface="宋体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1" y="1524000"/>
            <a:ext cx="8143875" cy="48768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0" lvl="0" indent="0">
              <a:buNone/>
            </a:pPr>
            <a:r>
              <a:rPr lang="en-US" dirty="0">
                <a:latin typeface="Calibri" panose="020F0502020204030204" pitchFamily="34" charset="0"/>
              </a:rPr>
              <a:t>You must first c</a:t>
            </a:r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onfigure your source code tree </a:t>
            </a:r>
          </a:p>
          <a:p>
            <a:pPr lvl="0"/>
            <a:endParaRPr lang="en-US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%cd ~/cs161/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%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./configure 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46823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304800"/>
            <a:ext cx="7448550" cy="9144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panose="020F0502020204030204" pitchFamily="34" charset="0"/>
              </a:rPr>
              <a:t>Configure a Kernel for Project 2</a:t>
            </a:r>
            <a:endParaRPr lang="en-US" altLang="zh-CN" dirty="0">
              <a:latin typeface="Calibri" panose="020F0502020204030204" pitchFamily="34" charset="0"/>
              <a:ea typeface="宋体" charset="0"/>
              <a:cs typeface="宋体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1" y="1524000"/>
            <a:ext cx="8143875" cy="48768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0" lvl="0" indent="0">
              <a:buNone/>
            </a:pPr>
            <a:r>
              <a:rPr lang="en-US" dirty="0">
                <a:latin typeface="Calibri" panose="020F0502020204030204" pitchFamily="34" charset="0"/>
              </a:rPr>
              <a:t>You must first c</a:t>
            </a:r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onfigure your source code tree </a:t>
            </a:r>
          </a:p>
          <a:p>
            <a:pPr lvl="0"/>
            <a:endParaRPr lang="en-US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 cd ~/cs161/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/kern/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%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ASST0 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67026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381000"/>
            <a:ext cx="7448550" cy="9144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panose="020F0502020204030204" pitchFamily="34" charset="0"/>
              </a:rPr>
              <a:t>Building the Kernel for Project 2</a:t>
            </a:r>
            <a:endParaRPr lang="en-US" altLang="zh-CN" dirty="0">
              <a:latin typeface="Calibri" panose="020F0502020204030204" pitchFamily="34" charset="0"/>
              <a:ea typeface="宋体" charset="0"/>
              <a:cs typeface="宋体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524000"/>
            <a:ext cx="9296400" cy="48768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0" lvl="0" indent="0">
              <a:buNone/>
            </a:pPr>
            <a:r>
              <a:rPr lang="en-US" dirty="0">
                <a:latin typeface="Calibri" panose="020F0502020204030204" pitchFamily="34" charset="0"/>
              </a:rPr>
              <a:t>The path of your </a:t>
            </a:r>
            <a:r>
              <a:rPr lang="en-US" dirty="0" err="1">
                <a:latin typeface="Calibri" panose="020F0502020204030204" pitchFamily="34" charset="0"/>
              </a:rPr>
              <a:t>makefile</a:t>
            </a:r>
            <a:r>
              <a:rPr lang="en-US" dirty="0">
                <a:latin typeface="Calibri" panose="020F0502020204030204" pitchFamily="34" charset="0"/>
              </a:rPr>
              <a:t> for project 2 is important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lvl="0"/>
            <a:endParaRPr lang="en-US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%cd ~/cs161/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/kern/compile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/ASST0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%make depend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%make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%make install</a:t>
            </a:r>
          </a:p>
        </p:txBody>
      </p:sp>
    </p:spTree>
    <p:extLst>
      <p:ext uri="{BB962C8B-B14F-4D97-AF65-F5344CB8AC3E}">
        <p14:creationId xmlns:p14="http://schemas.microsoft.com/office/powerpoint/2010/main" val="254784248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MS PGothic" charset="0"/>
                <a:cs typeface="MS PGothic" charset="0"/>
              </a:rPr>
              <a:t>Setting up PATH</a:t>
            </a: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>
          <a:xfrm>
            <a:off x="2133600" y="2362200"/>
            <a:ext cx="8229600" cy="3733800"/>
          </a:xfrm>
        </p:spPr>
        <p:txBody>
          <a:bodyPr/>
          <a:lstStyle/>
          <a:p>
            <a:pPr lvl="0"/>
            <a:r>
              <a:rPr lang="en-US" dirty="0">
                <a:latin typeface="Calibri"/>
                <a:cs typeface="Calibri"/>
              </a:rPr>
              <a:t>If you use bash, add the following line near the end of the ~/.</a:t>
            </a:r>
            <a:r>
              <a:rPr lang="en-US" dirty="0" err="1">
                <a:latin typeface="Calibri"/>
                <a:cs typeface="Calibri"/>
              </a:rPr>
              <a:t>bashrc</a:t>
            </a:r>
            <a:r>
              <a:rPr lang="en-US" dirty="0">
                <a:latin typeface="Calibri"/>
                <a:cs typeface="Calibri"/>
              </a:rPr>
              <a:t> file.</a:t>
            </a:r>
          </a:p>
          <a:p>
            <a:pPr marL="0" indent="0" algn="ctr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export PATH=~/cs161/bin:$PATH</a:t>
            </a:r>
          </a:p>
          <a:p>
            <a:pPr lvl="0"/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If you use </a:t>
            </a:r>
            <a:r>
              <a:rPr lang="en-US" dirty="0" err="1">
                <a:latin typeface="Calibri"/>
                <a:cs typeface="Calibri"/>
              </a:rPr>
              <a:t>tcsh</a:t>
            </a:r>
            <a:r>
              <a:rPr lang="en-US" dirty="0">
                <a:latin typeface="Calibri"/>
                <a:cs typeface="Calibri"/>
              </a:rPr>
              <a:t>, add the following line near the end of the ~/.</a:t>
            </a:r>
            <a:r>
              <a:rPr lang="en-US" dirty="0" err="1">
                <a:latin typeface="Calibri"/>
                <a:cs typeface="Calibri"/>
              </a:rPr>
              <a:t>cshrc</a:t>
            </a:r>
            <a:r>
              <a:rPr lang="en-US" dirty="0">
                <a:latin typeface="Calibri"/>
                <a:cs typeface="Calibri"/>
              </a:rPr>
              <a:t> file:</a:t>
            </a:r>
          </a:p>
          <a:p>
            <a:pPr marL="0" indent="0" algn="ctr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setenv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PATH ~/cs161/bin:$PATH</a:t>
            </a:r>
          </a:p>
          <a:p>
            <a:endParaRPr lang="en-US" dirty="0">
              <a:latin typeface="Calibri"/>
              <a:ea typeface="MS PGothic" charset="0"/>
              <a:cs typeface="Calibri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0" y="1524000"/>
            <a:ext cx="6934200" cy="523862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FF0000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pPr algn="ctr"/>
            <a:r>
              <a:rPr lang="en-US" sz="2800" dirty="0"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$export PATH=~/cs161/bin:$PATH</a:t>
            </a:r>
          </a:p>
        </p:txBody>
      </p:sp>
    </p:spTree>
    <p:extLst>
      <p:ext uri="{BB962C8B-B14F-4D97-AF65-F5344CB8AC3E}">
        <p14:creationId xmlns:p14="http://schemas.microsoft.com/office/powerpoint/2010/main" val="15016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381000"/>
            <a:ext cx="7448550" cy="9144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panose="020F0502020204030204" pitchFamily="34" charset="0"/>
              </a:rPr>
              <a:t>Building the User Level Utilities</a:t>
            </a:r>
            <a:endParaRPr lang="en-US" altLang="zh-CN" dirty="0">
              <a:latin typeface="Calibri" panose="020F0502020204030204" pitchFamily="34" charset="0"/>
              <a:ea typeface="宋体" charset="0"/>
              <a:cs typeface="宋体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524000"/>
            <a:ext cx="8534400" cy="48768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latin typeface="Calibri" panose="020F0502020204030204" pitchFamily="34" charset="0"/>
              </a:rPr>
              <a:t>Remember the path of the </a:t>
            </a:r>
            <a:r>
              <a:rPr lang="en-US" dirty="0" err="1">
                <a:latin typeface="Calibri" panose="020F0502020204030204" pitchFamily="34" charset="0"/>
              </a:rPr>
              <a:t>makefile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lvl="0"/>
            <a:endParaRPr lang="en-US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%cd ~/cs161/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%make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Now you are ready to run your kernel …</a:t>
            </a:r>
          </a:p>
        </p:txBody>
      </p:sp>
    </p:spTree>
    <p:extLst>
      <p:ext uri="{BB962C8B-B14F-4D97-AF65-F5344CB8AC3E}">
        <p14:creationId xmlns:p14="http://schemas.microsoft.com/office/powerpoint/2010/main" val="3286171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381000"/>
            <a:ext cx="7448550" cy="9144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panose="020F0502020204030204" pitchFamily="34" charset="0"/>
              </a:rPr>
              <a:t>Running your newly built kernel</a:t>
            </a:r>
            <a:endParaRPr lang="en-US" altLang="zh-CN" dirty="0">
              <a:latin typeface="Calibri" panose="020F0502020204030204" pitchFamily="34" charset="0"/>
              <a:ea typeface="宋体" charset="0"/>
              <a:cs typeface="宋体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524000"/>
            <a:ext cx="8534400" cy="48768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latin typeface="Calibri" panose="020F0502020204030204" pitchFamily="34" charset="0"/>
              </a:rPr>
              <a:t>Remember where is your new kernel located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lvl="0"/>
            <a:endParaRPr lang="en-US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%cd ~/cs161/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%./sys161 kernel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At the prompt, type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 /</a:t>
            </a:r>
            <a:r>
              <a:rPr lang="en-US" sz="2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sbin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poweroff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&lt;return&gt;</a:t>
            </a:r>
            <a:endParaRPr lang="en-US" sz="2800" dirty="0">
              <a:solidFill>
                <a:srgbClr val="FF0000"/>
              </a:solidFill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59039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65430"/>
            <a:ext cx="777240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05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1E78DF-43BB-EF44-B90C-57956DC150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EE07F-09EC-154F-8B56-5D233C1E0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532"/>
            <a:ext cx="12741376" cy="5807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44979B-3022-814C-AA80-6FBFA66C3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959488"/>
            <a:ext cx="6934200" cy="523862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DD550C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pPr algn="ctr"/>
            <a:r>
              <a:rPr lang="en-US" sz="2800" dirty="0"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$export PATH=~/cs161/bin:$PATH</a:t>
            </a:r>
          </a:p>
        </p:txBody>
      </p:sp>
    </p:spTree>
    <p:extLst>
      <p:ext uri="{BB962C8B-B14F-4D97-AF65-F5344CB8AC3E}">
        <p14:creationId xmlns:p14="http://schemas.microsoft.com/office/powerpoint/2010/main" val="2117088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DB772FB5-1AD1-AE4A-A4C0-2C7418EF0ECD}"/>
              </a:ext>
            </a:extLst>
          </p:cNvPr>
          <p:cNvSpPr txBox="1">
            <a:spLocks/>
          </p:cNvSpPr>
          <p:nvPr/>
        </p:nvSpPr>
        <p:spPr bwMode="auto">
          <a:xfrm>
            <a:off x="381000" y="4953000"/>
            <a:ext cx="10896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9pPr>
          </a:lstStyle>
          <a:p>
            <a:pPr eaLnBrk="1" hangingPunct="1"/>
            <a:endParaRPr lang="en-US" kern="0" dirty="0">
              <a:latin typeface="Courier New" panose="02070309020205020404" pitchFamily="49" charset="0"/>
              <a:ea typeface="MS PGothic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795BA4-90DF-E543-ADD4-DEE92780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0" y="1903751"/>
            <a:ext cx="12705874" cy="4961744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1A84BF88-68AB-E140-871A-9B500C9D811E}"/>
              </a:ext>
            </a:extLst>
          </p:cNvPr>
          <p:cNvSpPr txBox="1">
            <a:spLocks/>
          </p:cNvSpPr>
          <p:nvPr/>
        </p:nvSpPr>
        <p:spPr bwMode="auto">
          <a:xfrm>
            <a:off x="3868317" y="381000"/>
            <a:ext cx="5029200" cy="103909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 dirty="0">
                <a:latin typeface="Calibri" charset="0"/>
                <a:ea typeface="MS PGothic" charset="0"/>
                <a:cs typeface="MS PGothic" charset="0"/>
              </a:rPr>
              <a:t>Setting up </a:t>
            </a:r>
            <a:r>
              <a:rPr lang="en-US" kern="0" dirty="0" err="1"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gitlab</a:t>
            </a:r>
            <a:endParaRPr lang="en-US" kern="0" dirty="0">
              <a:latin typeface="Courier New" panose="02070309020205020404" pitchFamily="49" charset="0"/>
              <a:ea typeface="MS PGothic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709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49932B-4C3C-7042-AAEC-A0B648A08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75"/>
            <a:ext cx="12192000" cy="6844225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2082A08-49F1-D14B-B9D7-473CCAA05914}"/>
              </a:ext>
            </a:extLst>
          </p:cNvPr>
          <p:cNvSpPr txBox="1">
            <a:spLocks/>
          </p:cNvSpPr>
          <p:nvPr/>
        </p:nvSpPr>
        <p:spPr bwMode="auto">
          <a:xfrm>
            <a:off x="3962400" y="304800"/>
            <a:ext cx="5029200" cy="103909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 dirty="0">
                <a:latin typeface="Calibri" charset="0"/>
                <a:ea typeface="MS PGothic" charset="0"/>
                <a:cs typeface="MS PGothic" charset="0"/>
              </a:rPr>
              <a:t>Setting up </a:t>
            </a:r>
            <a:r>
              <a:rPr lang="en-US" kern="0" dirty="0" err="1"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gitlab</a:t>
            </a:r>
            <a:endParaRPr lang="en-US" kern="0" dirty="0">
              <a:latin typeface="Courier New" panose="02070309020205020404" pitchFamily="49" charset="0"/>
              <a:ea typeface="MS PGothic" charset="0"/>
              <a:cs typeface="Courier New" panose="020703090202050204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772FB5-1AD1-AE4A-A4C0-2C7418EF0ECD}"/>
              </a:ext>
            </a:extLst>
          </p:cNvPr>
          <p:cNvSpPr txBox="1">
            <a:spLocks/>
          </p:cNvSpPr>
          <p:nvPr/>
        </p:nvSpPr>
        <p:spPr bwMode="auto">
          <a:xfrm>
            <a:off x="381000" y="4953000"/>
            <a:ext cx="10896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9pPr>
          </a:lstStyle>
          <a:p>
            <a:pPr eaLnBrk="1" hangingPunct="1"/>
            <a:endParaRPr lang="en-US" kern="0" dirty="0">
              <a:latin typeface="Courier New" panose="02070309020205020404" pitchFamily="49" charset="0"/>
              <a:ea typeface="MS PGothic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22FCA3-19C1-D34A-8F10-11E0671F4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944916"/>
            <a:ext cx="9982200" cy="770084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DD550C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pPr algn="ctr"/>
            <a:r>
              <a:rPr lang="en-US" sz="4400" dirty="0">
                <a:solidFill>
                  <a:srgbClr val="03244D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https://</a:t>
            </a:r>
            <a:r>
              <a:rPr lang="en-US" sz="4400" dirty="0" err="1">
                <a:solidFill>
                  <a:srgbClr val="03244D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gitlab.eng.auburn.edu</a:t>
            </a:r>
            <a:endParaRPr lang="en-US" sz="4400" dirty="0">
              <a:solidFill>
                <a:srgbClr val="03244D"/>
              </a:solidFill>
              <a:latin typeface="Courier New" panose="02070309020205020404" pitchFamily="49" charset="0"/>
              <a:ea typeface="MS PGothic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47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D2EA62-1AF4-D147-BA4C-04BF3492B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3F14D-1C76-ED47-B72B-5336799B6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691" y="-23734"/>
            <a:ext cx="1231092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8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0AFBCB-4F7B-EF4E-BB44-1868E44BA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776D3-15CE-604D-BC53-32CE6B764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9" y="-76200"/>
            <a:ext cx="12512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10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228600"/>
            <a:ext cx="7448550" cy="9144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Building blocks for OS/161</a:t>
            </a:r>
            <a:endParaRPr lang="en-US" altLang="zh-CN" dirty="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143000"/>
            <a:ext cx="10363199" cy="52578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0" lvl="0" indent="0">
              <a:buNone/>
            </a:pPr>
            <a:r>
              <a:rPr lang="en-US" dirty="0">
                <a:latin typeface="Calibri" panose="020F0502020204030204" pitchFamily="34" charset="0"/>
              </a:rPr>
              <a:t>Before building OS/161 from os161-1.10.tar.gz, you must first build the following items: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</a:rPr>
              <a:t>tool chain: cs161-binutils-1.5.tar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</a:rPr>
              <a:t>cross compiler: cs161-gcc-1.5.tar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</a:rPr>
              <a:t>special </a:t>
            </a:r>
            <a:r>
              <a:rPr lang="en-US" sz="2800" dirty="0" err="1">
                <a:latin typeface="Calibri" panose="020F0502020204030204" pitchFamily="34" charset="0"/>
              </a:rPr>
              <a:t>gdb</a:t>
            </a:r>
            <a:r>
              <a:rPr lang="en-US" sz="2800" dirty="0">
                <a:latin typeface="Calibri" panose="020F0502020204030204" pitchFamily="34" charset="0"/>
              </a:rPr>
              <a:t>: cs161-gdb-1.5.tar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</a:rPr>
              <a:t>sys161 MIPS emulator: sys161-1.14.tar</a:t>
            </a:r>
          </a:p>
          <a:p>
            <a:pPr marL="514350" indent="-514350"/>
            <a:endParaRPr lang="en-US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</a:rPr>
              <a:t>The above sequential order is the required order for building!</a:t>
            </a:r>
            <a:endParaRPr lang="en-US" altLang="zh-CN" dirty="0">
              <a:latin typeface="Calibri" panose="020F0502020204030204" pitchFamily="34" charset="0"/>
              <a:ea typeface="宋体" charset="0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28800" y="2209800"/>
            <a:ext cx="6629400" cy="2029766"/>
          </a:xfrm>
          <a:prstGeom prst="rect">
            <a:avLst/>
          </a:prstGeom>
          <a:noFill/>
          <a:ln w="76200" cmpd="thickThin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59681" y="4598794"/>
            <a:ext cx="10529835" cy="1110343"/>
          </a:xfrm>
          <a:prstGeom prst="rect">
            <a:avLst/>
          </a:prstGeom>
          <a:noFill/>
          <a:ln w="76200" cmpd="thickThin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76400" y="5257800"/>
            <a:ext cx="8991600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charset="0"/>
                <a:ea typeface="Calibri" charset="0"/>
                <a:cs typeface="Calibri" charset="0"/>
              </a:rPr>
              <a:t>Linux: CentOS</a:t>
            </a:r>
          </a:p>
        </p:txBody>
      </p:sp>
      <p:sp>
        <p:nvSpPr>
          <p:cNvPr id="7" name="Rectangle 6"/>
          <p:cNvSpPr/>
          <p:nvPr/>
        </p:nvSpPr>
        <p:spPr>
          <a:xfrm>
            <a:off x="1676400" y="4343400"/>
            <a:ext cx="8991600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charset="0"/>
                <a:ea typeface="Calibri" charset="0"/>
                <a:cs typeface="Calibri" charset="0"/>
              </a:rPr>
              <a:t>Tool chain: cs161-binutils-1.5.tar</a:t>
            </a:r>
          </a:p>
        </p:txBody>
      </p:sp>
      <p:sp>
        <p:nvSpPr>
          <p:cNvPr id="8" name="Rectangle 7"/>
          <p:cNvSpPr/>
          <p:nvPr/>
        </p:nvSpPr>
        <p:spPr>
          <a:xfrm>
            <a:off x="1676400" y="3505200"/>
            <a:ext cx="4419600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cross compiler: cs161-gcc-1.5.tar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48400" y="3505200"/>
            <a:ext cx="4419600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special </a:t>
            </a:r>
            <a:r>
              <a:rPr lang="en-US" dirty="0" err="1">
                <a:latin typeface="Calibri" panose="020F0502020204030204" pitchFamily="34" charset="0"/>
              </a:rPr>
              <a:t>gdb</a:t>
            </a:r>
            <a:r>
              <a:rPr lang="en-US" dirty="0">
                <a:latin typeface="Calibri" panose="020F0502020204030204" pitchFamily="34" charset="0"/>
              </a:rPr>
              <a:t>: cs161-gdb-1.5.tar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68651" y="2667000"/>
            <a:ext cx="8991600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sys161 MIPS emulator: sys161-1.14.tar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76400" y="1752600"/>
            <a:ext cx="8991600" cy="609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OS/161: </a:t>
            </a:r>
            <a:r>
              <a:rPr lang="hu-HU" dirty="0">
                <a:latin typeface="Calibri" panose="020F0502020204030204" pitchFamily="34" charset="0"/>
              </a:rPr>
              <a:t>os161-1.10.tar.gz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371600" y="588586"/>
            <a:ext cx="94488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9pPr>
          </a:lstStyle>
          <a:p>
            <a:r>
              <a:rPr lang="en-US" kern="0" dirty="0">
                <a:latin typeface="Calibri" panose="020F0502020204030204" pitchFamily="34" charset="0"/>
              </a:rPr>
              <a:t>Build a Software Framework </a:t>
            </a:r>
            <a:r>
              <a:rPr lang="en-US" kern="0">
                <a:latin typeface="Calibri" panose="020F0502020204030204" pitchFamily="34" charset="0"/>
              </a:rPr>
              <a:t>for OS/161</a:t>
            </a:r>
            <a:endParaRPr lang="en-US" kern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344793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2055</TotalTime>
  <Words>641</Words>
  <Application>Microsoft Macintosh PowerPoint</Application>
  <PresentationFormat>Widescreen</PresentationFormat>
  <Paragraphs>150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MS PGothic</vt:lpstr>
      <vt:lpstr>MS PGothic</vt:lpstr>
      <vt:lpstr>宋体</vt:lpstr>
      <vt:lpstr>Arial</vt:lpstr>
      <vt:lpstr>Calibri</vt:lpstr>
      <vt:lpstr>Courier New</vt:lpstr>
      <vt:lpstr>Times New Roman</vt:lpstr>
      <vt:lpstr>1_Default Design</vt:lpstr>
      <vt:lpstr>COMP 3500  Introduction to Operating Systems  Project 2 – An Introduction to OS/161 How to Compile OS/161</vt:lpstr>
      <vt:lpstr>Setting up PATH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blocks for OS/161</vt:lpstr>
      <vt:lpstr>PowerPoint Presentation</vt:lpstr>
      <vt:lpstr>PowerPoint Presentation</vt:lpstr>
      <vt:lpstr>Build the Tool Chain</vt:lpstr>
      <vt:lpstr>Build the Cross Compiler</vt:lpstr>
      <vt:lpstr>Build the Special gdb</vt:lpstr>
      <vt:lpstr>Build the sys161 Emulator</vt:lpstr>
      <vt:lpstr>A Tool for Code Reading</vt:lpstr>
      <vt:lpstr>Exercise: Code Reading: An Example</vt:lpstr>
      <vt:lpstr>Building a Kernel </vt:lpstr>
      <vt:lpstr>Configure a Kernel for Project 2</vt:lpstr>
      <vt:lpstr>Building the Kernel for Project 2</vt:lpstr>
      <vt:lpstr>Building the User Level Utilities</vt:lpstr>
      <vt:lpstr>Running your newly built kernel</vt:lpstr>
      <vt:lpstr>PowerPoint Presentation</vt:lpstr>
    </vt:vector>
  </TitlesOfParts>
  <Company>New Mexico Tech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331 Computer Architecture</dc:title>
  <dc:creator>Xiao Qin</dc:creator>
  <cp:lastModifiedBy>Xiao Qin</cp:lastModifiedBy>
  <cp:revision>259</cp:revision>
  <dcterms:created xsi:type="dcterms:W3CDTF">2006-08-22T22:53:10Z</dcterms:created>
  <dcterms:modified xsi:type="dcterms:W3CDTF">2018-09-05T15:46:32Z</dcterms:modified>
</cp:coreProperties>
</file>